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66" r:id="rId6"/>
    <p:sldId id="270" r:id="rId7"/>
    <p:sldId id="271" r:id="rId8"/>
    <p:sldId id="263" r:id="rId9"/>
    <p:sldId id="267" r:id="rId10"/>
    <p:sldId id="27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67463" autoAdjust="0"/>
  </p:normalViewPr>
  <p:slideViewPr>
    <p:cSldViewPr snapToGrid="0">
      <p:cViewPr varScale="1">
        <p:scale>
          <a:sx n="75" d="100"/>
          <a:sy n="75" d="100"/>
        </p:scale>
        <p:origin x="72" y="588"/>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6/22/2021</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6/22/2021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372514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320166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6/22/2021</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6/22/2021</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12"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1.xml"/><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2.svg"/><Relationship Id="rId4" Type="http://schemas.openxmlformats.org/officeDocument/2006/relationships/image" Target="../media/image8.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4" y="4522156"/>
            <a:ext cx="6216906" cy="1363215"/>
          </a:xfrm>
        </p:spPr>
        <p:txBody>
          <a:bodyPr anchor="t">
            <a:normAutofit/>
          </a:bodyPr>
          <a:lstStyle/>
          <a:p>
            <a:pPr algn="l"/>
            <a:r>
              <a:rPr lang="en-US" sz="4400" dirty="0" smtClean="0">
                <a:latin typeface="Franklin Gothic Book" panose="020B0503020102020204" pitchFamily="34" charset="0"/>
                <a:cs typeface="Segoe UI" panose="020B0502040204020203" pitchFamily="34" charset="0"/>
              </a:rPr>
              <a:t>Legislative Update 2021</a:t>
            </a:r>
            <a:endParaRPr lang="en-US" sz="4400" dirty="0">
              <a:latin typeface="Franklin Gothic Book" panose="020B050302010202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dirty="0" smtClean="0">
                <a:latin typeface="Franklin Gothic Book" panose="020B0503020102020204" pitchFamily="34" charset="0"/>
              </a:rPr>
              <a:t>Beth Stewart, Senior Policy Analyst</a:t>
            </a:r>
            <a:endParaRPr lang="en-US" sz="2000" dirty="0">
              <a:latin typeface="Franklin Gothic Book" panose="020B0503020102020204" pitchFamily="34" charset="0"/>
            </a:endParaRP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725024" y="327889"/>
            <a:ext cx="2260711" cy="2260711"/>
          </a:xfrm>
          <a:prstGeom prst="rect">
            <a:avLst/>
          </a:prstGeom>
        </p:spPr>
      </p:pic>
      <p:pic>
        <p:nvPicPr>
          <p:cNvPr id="4" name="Picture 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377" y="4276944"/>
            <a:ext cx="2493613" cy="1756958"/>
          </a:xfrm>
          <a:prstGeom prst="rect">
            <a:avLst/>
          </a:prstGeom>
        </p:spPr>
      </p:pic>
      <p:pic>
        <p:nvPicPr>
          <p:cNvPr id="17"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241287" y="1629358"/>
            <a:ext cx="1311752" cy="1311752"/>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2257214" y="217955"/>
            <a:ext cx="8201878" cy="1469965"/>
          </a:xfrm>
        </p:spPr>
        <p:txBody>
          <a:bodyPr anchor="ctr">
            <a:normAutofit/>
          </a:bodyPr>
          <a:lstStyle/>
          <a:p>
            <a:r>
              <a:rPr lang="en-US" dirty="0" smtClean="0">
                <a:latin typeface="Franklin Gothic Book" panose="020B0503020102020204" pitchFamily="34" charset="0"/>
                <a:cs typeface="Segoe UI" panose="020B0502040204020203" pitchFamily="34" charset="0"/>
              </a:rPr>
              <a:t>General Assembly 2021</a:t>
            </a:r>
            <a:endParaRPr lang="en-US" dirty="0">
              <a:latin typeface="Franklin Gothic Book" panose="020B050302010202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342900" y="1687919"/>
            <a:ext cx="6616700" cy="4952127"/>
          </a:xfrm>
        </p:spPr>
        <p:txBody>
          <a:bodyPr vert="horz" lIns="91440" tIns="45720" rIns="91440" bIns="45720" rtlCol="0" anchor="t">
            <a:normAutofit lnSpcReduction="10000"/>
          </a:bodyPr>
          <a:lstStyle/>
          <a:p>
            <a:r>
              <a:rPr lang="en-US" sz="2000" dirty="0" smtClean="0">
                <a:latin typeface="Segoe UI" panose="020B0502040204020203" pitchFamily="34" charset="0"/>
                <a:cs typeface="Segoe UI" panose="020B0502040204020203" pitchFamily="34" charset="0"/>
              </a:rPr>
              <a:t>Act 19 – Renamed COTO to ASUTR.</a:t>
            </a:r>
          </a:p>
          <a:p>
            <a:r>
              <a:rPr lang="en-US" sz="2000" dirty="0" smtClean="0">
                <a:latin typeface="Segoe UI" panose="020B0502040204020203" pitchFamily="34" charset="0"/>
                <a:cs typeface="Segoe UI" panose="020B0502040204020203" pitchFamily="34" charset="0"/>
              </a:rPr>
              <a:t>Act 18 – Adds HSU to ASU System.</a:t>
            </a:r>
          </a:p>
          <a:p>
            <a:r>
              <a:rPr lang="en-US" sz="2000" dirty="0" smtClean="0">
                <a:latin typeface="Segoe UI" panose="020B0502040204020203" pitchFamily="34" charset="0"/>
                <a:cs typeface="Segoe UI" panose="020B0502040204020203" pitchFamily="34" charset="0"/>
              </a:rPr>
              <a:t>Act 556 – Contains specific language listing FT and PT employees in higher </a:t>
            </a:r>
            <a:r>
              <a:rPr lang="en-US" sz="2000" dirty="0" err="1" smtClean="0">
                <a:latin typeface="Segoe UI" panose="020B0502040204020203" pitchFamily="34" charset="0"/>
                <a:cs typeface="Segoe UI" panose="020B0502040204020203" pitchFamily="34" charset="0"/>
              </a:rPr>
              <a:t>ed</a:t>
            </a:r>
            <a:r>
              <a:rPr lang="en-US" sz="2000" dirty="0" smtClean="0">
                <a:latin typeface="Segoe UI" panose="020B0502040204020203" pitchFamily="34" charset="0"/>
                <a:cs typeface="Segoe UI" panose="020B0502040204020203" pitchFamily="34" charset="0"/>
              </a:rPr>
              <a:t> as mandatory reporters under the Child Maltreatment Act, also includes volunteers over 18.</a:t>
            </a:r>
          </a:p>
          <a:p>
            <a:r>
              <a:rPr lang="en-US" sz="2000" dirty="0" smtClean="0">
                <a:latin typeface="Segoe UI" panose="020B0502040204020203" pitchFamily="34" charset="0"/>
                <a:cs typeface="Segoe UI" panose="020B0502040204020203" pitchFamily="34" charset="0"/>
              </a:rPr>
              <a:t>Act 688 – Amends the public school start date and allows for alternate calendars.</a:t>
            </a:r>
          </a:p>
          <a:p>
            <a:r>
              <a:rPr lang="en-US" sz="2000" dirty="0" smtClean="0">
                <a:latin typeface="Segoe UI" panose="020B0502040204020203" pitchFamily="34" charset="0"/>
                <a:cs typeface="Segoe UI" panose="020B0502040204020203" pitchFamily="34" charset="0"/>
              </a:rPr>
              <a:t>Act 810 – Establishes the Arkansas student-athlete publicity rights act.</a:t>
            </a:r>
          </a:p>
          <a:p>
            <a:r>
              <a:rPr lang="en-US" sz="2000" dirty="0" smtClean="0">
                <a:latin typeface="Segoe UI" panose="020B0502040204020203" pitchFamily="34" charset="0"/>
                <a:cs typeface="Segoe UI" panose="020B0502040204020203" pitchFamily="34" charset="0"/>
              </a:rPr>
              <a:t>Act 958 – Creates the Star-Spangled Banner Act.</a:t>
            </a:r>
          </a:p>
          <a:p>
            <a:r>
              <a:rPr lang="en-US" sz="2000" dirty="0" smtClean="0">
                <a:latin typeface="Segoe UI" panose="020B0502040204020203" pitchFamily="34" charset="0"/>
                <a:cs typeface="Segoe UI" panose="020B0502040204020203" pitchFamily="34" charset="0"/>
              </a:rPr>
              <a:t>Act 977 – Prohibits the state from mandating the Covid-19 Vaccine.</a:t>
            </a:r>
          </a:p>
          <a:p>
            <a:r>
              <a:rPr lang="en-US" sz="2000" dirty="0" smtClean="0">
                <a:latin typeface="Segoe UI" panose="020B0502040204020203" pitchFamily="34" charset="0"/>
                <a:cs typeface="Segoe UI" panose="020B0502040204020203" pitchFamily="34" charset="0"/>
              </a:rPr>
              <a:t>Act 1069 – Requires certain information be included on student identification cards/badges.</a:t>
            </a:r>
          </a:p>
          <a:p>
            <a:endParaRPr lang="en-US" sz="2000" dirty="0" smtClean="0">
              <a:latin typeface="Segoe UI" panose="020B0502040204020203" pitchFamily="34" charset="0"/>
              <a:cs typeface="Segoe UI" panose="020B0502040204020203" pitchFamily="34" charset="0"/>
            </a:endParaRPr>
          </a:p>
          <a:p>
            <a:endParaRPr lang="en-US" sz="2000" dirty="0" smtClean="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404297"/>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8165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llar Sign Vector | Free Vector Art at Vecteez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8237" y="211920"/>
            <a:ext cx="1543660" cy="1543660"/>
          </a:xfrm>
          <a:prstGeom prst="rect">
            <a:avLst/>
          </a:prstGeom>
        </p:spPr>
      </p:pic>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2449501" y="248768"/>
            <a:ext cx="6804593" cy="1469965"/>
          </a:xfrm>
        </p:spPr>
        <p:txBody>
          <a:bodyPr anchor="ctr">
            <a:normAutofit/>
          </a:bodyPr>
          <a:lstStyle/>
          <a:p>
            <a:r>
              <a:rPr lang="en-US" dirty="0" smtClean="0">
                <a:latin typeface="Franklin Gothic Book" panose="020B0503020102020204" pitchFamily="34" charset="0"/>
                <a:cs typeface="Segoe UI" panose="020B0502040204020203" pitchFamily="34" charset="0"/>
              </a:rPr>
              <a:t>Financial Aid Legislation</a:t>
            </a:r>
            <a:endParaRPr lang="en-US" dirty="0">
              <a:latin typeface="Franklin Gothic Book" panose="020B0503020102020204" pitchFamily="34" charset="0"/>
              <a:cs typeface="Segoe UI" panose="020B0502040204020203" pitchFamily="34" charset="0"/>
            </a:endParaRPr>
          </a:p>
        </p:txBody>
      </p:sp>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pic>
        <p:nvPicPr>
          <p:cNvPr id="5" name="Picture 4" descr="Dollar Sign Vector | Free Vector Art at Vecteezy!"/>
          <p:cNvPicPr>
            <a:picLocks noChangeAspect="1"/>
          </p:cNvPicPr>
          <p:nvPr/>
        </p:nvPicPr>
        <p:blipFill rotWithShape="1">
          <a:blip r:embed="rId6">
            <a:extLst>
              <a:ext uri="{BEBA8EAE-BF5A-486C-A8C5-ECC9F3942E4B}">
                <a14:imgProps xmlns:a14="http://schemas.microsoft.com/office/drawing/2010/main">
                  <a14:imgLayer r:embed="rId7">
                    <a14:imgEffect>
                      <a14:artisticCrisscrossEtching trans="62000"/>
                    </a14:imgEffect>
                  </a14:imgLayer>
                </a14:imgProps>
              </a:ext>
              <a:ext uri="{28A0092B-C50C-407E-A947-70E740481C1C}">
                <a14:useLocalDpi xmlns:a14="http://schemas.microsoft.com/office/drawing/2010/main" val="0"/>
              </a:ext>
            </a:extLst>
          </a:blip>
          <a:srcRect r="14428"/>
          <a:stretch/>
        </p:blipFill>
        <p:spPr>
          <a:xfrm>
            <a:off x="6977159" y="1232896"/>
            <a:ext cx="4503641" cy="5125941"/>
          </a:xfrm>
          <a:prstGeom prst="rect">
            <a:avLst/>
          </a:prstGeom>
        </p:spPr>
      </p:pic>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469900" y="1511300"/>
            <a:ext cx="8178800" cy="4847537"/>
          </a:xfrm>
        </p:spPr>
        <p:txBody>
          <a:bodyPr vert="horz" lIns="91440" tIns="45720" rIns="91440" bIns="45720" rtlCol="0" anchor="t">
            <a:normAutofit lnSpcReduction="10000"/>
          </a:bodyPr>
          <a:lstStyle/>
          <a:p>
            <a:r>
              <a:rPr lang="en-US" sz="2000" dirty="0" smtClean="0">
                <a:latin typeface="Segoe UI" panose="020B0502040204020203" pitchFamily="34" charset="0"/>
                <a:cs typeface="Segoe UI" panose="020B0502040204020203" pitchFamily="34" charset="0"/>
              </a:rPr>
              <a:t>Act 80 – Allows Student to Receive Governor’s Distinguished </a:t>
            </a:r>
            <a:r>
              <a:rPr lang="en-US" sz="2000" u="sng" dirty="0" smtClean="0">
                <a:latin typeface="Segoe UI" panose="020B0502040204020203" pitchFamily="34" charset="0"/>
                <a:cs typeface="Segoe UI" panose="020B0502040204020203" pitchFamily="34" charset="0"/>
              </a:rPr>
              <a:t>and</a:t>
            </a:r>
            <a:r>
              <a:rPr lang="en-US" sz="2000" dirty="0" smtClean="0">
                <a:latin typeface="Segoe UI" panose="020B0502040204020203" pitchFamily="34" charset="0"/>
                <a:cs typeface="Segoe UI" panose="020B0502040204020203" pitchFamily="34" charset="0"/>
              </a:rPr>
              <a:t> Academic Challenge with awards not to be greater than the Governor’s Distinguished Amount</a:t>
            </a:r>
            <a:r>
              <a:rPr lang="en-US" sz="2000" smtClean="0">
                <a:latin typeface="Segoe UI" panose="020B0502040204020203" pitchFamily="34" charset="0"/>
                <a:cs typeface="Segoe UI" panose="020B0502040204020203" pitchFamily="34" charset="0"/>
              </a:rPr>
              <a:t>. </a:t>
            </a:r>
          </a:p>
          <a:p>
            <a:r>
              <a:rPr lang="en-US" sz="2000" smtClean="0">
                <a:latin typeface="Segoe UI" panose="020B0502040204020203" pitchFamily="34" charset="0"/>
                <a:cs typeface="Segoe UI" panose="020B0502040204020203" pitchFamily="34" charset="0"/>
              </a:rPr>
              <a:t>Act </a:t>
            </a:r>
            <a:r>
              <a:rPr lang="en-US" sz="2000" dirty="0" smtClean="0">
                <a:latin typeface="Segoe UI" panose="020B0502040204020203" pitchFamily="34" charset="0"/>
                <a:cs typeface="Segoe UI" panose="020B0502040204020203" pitchFamily="34" charset="0"/>
              </a:rPr>
              <a:t>82 – Changes minimum letter grade for Concurrent Challenge from a ‘C’ to a 2.5 GPA requirement.</a:t>
            </a:r>
          </a:p>
          <a:p>
            <a:r>
              <a:rPr lang="en-US" sz="2000" dirty="0" smtClean="0">
                <a:latin typeface="Segoe UI" panose="020B0502040204020203" pitchFamily="34" charset="0"/>
                <a:cs typeface="Segoe UI" panose="020B0502040204020203" pitchFamily="34" charset="0"/>
              </a:rPr>
              <a:t>Act 217 – Makes certain Marshallese students eligible for Arkansas Governor’s Scholars program.</a:t>
            </a:r>
          </a:p>
          <a:p>
            <a:r>
              <a:rPr lang="en-US" sz="2000" dirty="0" smtClean="0">
                <a:latin typeface="Segoe UI" panose="020B0502040204020203" pitchFamily="34" charset="0"/>
                <a:cs typeface="Segoe UI" panose="020B0502040204020203" pitchFamily="34" charset="0"/>
              </a:rPr>
              <a:t>Act 331 – Makes completing the FAFSA a requirement for state scholarships.</a:t>
            </a:r>
          </a:p>
          <a:p>
            <a:r>
              <a:rPr lang="en-US" sz="2000" dirty="0" smtClean="0">
                <a:latin typeface="Segoe UI" panose="020B0502040204020203" pitchFamily="34" charset="0"/>
                <a:cs typeface="Segoe UI" panose="020B0502040204020203" pitchFamily="34" charset="0"/>
              </a:rPr>
              <a:t>Act 388 – Approves private, non-profit institutions to participate in the </a:t>
            </a:r>
            <a:r>
              <a:rPr lang="en-US" sz="2000" dirty="0" err="1" smtClean="0">
                <a:latin typeface="Segoe UI" panose="020B0502040204020203" pitchFamily="34" charset="0"/>
                <a:cs typeface="Segoe UI" panose="020B0502040204020203" pitchFamily="34" charset="0"/>
              </a:rPr>
              <a:t>ARFuture</a:t>
            </a:r>
            <a:r>
              <a:rPr lang="en-US" sz="2000" dirty="0" smtClean="0">
                <a:latin typeface="Segoe UI" panose="020B0502040204020203" pitchFamily="34" charset="0"/>
                <a:cs typeface="Segoe UI" panose="020B0502040204020203" pitchFamily="34" charset="0"/>
              </a:rPr>
              <a:t> Grant Program.</a:t>
            </a:r>
          </a:p>
          <a:p>
            <a:r>
              <a:rPr lang="en-US" sz="2000" dirty="0" smtClean="0">
                <a:latin typeface="Segoe UI" panose="020B0502040204020203" pitchFamily="34" charset="0"/>
                <a:cs typeface="Segoe UI" panose="020B0502040204020203" pitchFamily="34" charset="0"/>
              </a:rPr>
              <a:t>Act 743 – Allows Arkansas Governor’s Scholars program to use ACT </a:t>
            </a:r>
            <a:r>
              <a:rPr lang="en-US" sz="2000" dirty="0" err="1" smtClean="0">
                <a:latin typeface="Segoe UI" panose="020B0502040204020203" pitchFamily="34" charset="0"/>
                <a:cs typeface="Segoe UI" panose="020B0502040204020203" pitchFamily="34" charset="0"/>
              </a:rPr>
              <a:t>Superscore</a:t>
            </a:r>
            <a:endParaRPr lang="en-US" sz="2000" dirty="0" smtClean="0">
              <a:latin typeface="Segoe UI" panose="020B0502040204020203" pitchFamily="34" charset="0"/>
              <a:cs typeface="Segoe UI" panose="020B0502040204020203" pitchFamily="34" charset="0"/>
            </a:endParaRPr>
          </a:p>
          <a:p>
            <a:r>
              <a:rPr lang="en-US" sz="2000" dirty="0" smtClean="0">
                <a:latin typeface="Segoe UI" panose="020B0502040204020203" pitchFamily="34" charset="0"/>
                <a:cs typeface="Segoe UI" panose="020B0502040204020203" pitchFamily="34" charset="0"/>
              </a:rPr>
              <a:t>Act 988 – Allows dependents of certain veterans to receive tuition waivers to private, non-profit institutions, with a cap applied.</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8263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2449501" y="248768"/>
            <a:ext cx="7773999" cy="1469965"/>
          </a:xfrm>
        </p:spPr>
        <p:txBody>
          <a:bodyPr anchor="ctr">
            <a:normAutofit/>
          </a:bodyPr>
          <a:lstStyle/>
          <a:p>
            <a:r>
              <a:rPr lang="en-US" dirty="0" smtClean="0">
                <a:latin typeface="Franklin Gothic Book" panose="020B0503020102020204" pitchFamily="34" charset="0"/>
                <a:cs typeface="Segoe UI" panose="020B0502040204020203" pitchFamily="34" charset="0"/>
              </a:rPr>
              <a:t>Academic Related Legislation</a:t>
            </a:r>
            <a:endParaRPr lang="en-US" dirty="0">
              <a:latin typeface="Franklin Gothic Book" panose="020B0503020102020204" pitchFamily="34" charset="0"/>
              <a:cs typeface="Segoe UI" panose="020B0502040204020203" pitchFamily="34" charset="0"/>
            </a:endParaRPr>
          </a:p>
        </p:txBody>
      </p:sp>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626724" y="1677551"/>
            <a:ext cx="6867328" cy="4847537"/>
          </a:xfrm>
        </p:spPr>
        <p:txBody>
          <a:bodyPr vert="horz" lIns="91440" tIns="45720" rIns="91440" bIns="45720" rtlCol="0" anchor="t">
            <a:normAutofit/>
          </a:bodyPr>
          <a:lstStyle/>
          <a:p>
            <a:r>
              <a:rPr lang="en-US" sz="2000" dirty="0">
                <a:latin typeface="Segoe UI" panose="020B0502040204020203" pitchFamily="34" charset="0"/>
                <a:cs typeface="Segoe UI" panose="020B0502040204020203" pitchFamily="34" charset="0"/>
              </a:rPr>
              <a:t>Act 646 – Requires ADHE to create a strategic plan for increasing teachers and administrators of minority races</a:t>
            </a:r>
            <a:r>
              <a:rPr lang="en-US" sz="2000" dirty="0" smtClean="0">
                <a:latin typeface="Segoe UI" panose="020B0502040204020203" pitchFamily="34" charset="0"/>
                <a:cs typeface="Segoe UI" panose="020B0502040204020203" pitchFamily="34" charset="0"/>
              </a:rPr>
              <a:t>.</a:t>
            </a:r>
          </a:p>
          <a:p>
            <a:r>
              <a:rPr lang="en-US" sz="2000" dirty="0" smtClean="0">
                <a:latin typeface="Segoe UI" panose="020B0502040204020203" pitchFamily="34" charset="0"/>
                <a:cs typeface="Segoe UI" panose="020B0502040204020203" pitchFamily="34" charset="0"/>
              </a:rPr>
              <a:t>Act 757 – Creates the Licensed Practical Nurse Pathway Pilot Program.</a:t>
            </a:r>
            <a:endParaRPr lang="en-US" sz="2000" dirty="0">
              <a:latin typeface="Segoe UI" panose="020B0502040204020203" pitchFamily="34" charset="0"/>
              <a:cs typeface="Segoe UI" panose="020B0502040204020203" pitchFamily="34" charset="0"/>
            </a:endParaRPr>
          </a:p>
          <a:p>
            <a:r>
              <a:rPr lang="en-US" sz="2000" dirty="0" smtClean="0">
                <a:latin typeface="Segoe UI" panose="020B0502040204020203" pitchFamily="34" charset="0"/>
                <a:cs typeface="Segoe UI" panose="020B0502040204020203" pitchFamily="34" charset="0"/>
              </a:rPr>
              <a:t>Act 1038 – Requires ADHE to develop an asynchronous module on personal finance and macroeconomics for distribution to students in higher education.</a:t>
            </a:r>
            <a:endParaRPr lang="en-US" sz="2000" dirty="0">
              <a:latin typeface="Segoe UI" panose="020B0502040204020203" pitchFamily="34" charset="0"/>
              <a:cs typeface="Segoe UI" panose="020B0502040204020203" pitchFamily="34" charset="0"/>
            </a:endParaRPr>
          </a:p>
        </p:txBody>
      </p:sp>
      <p:pic>
        <p:nvPicPr>
          <p:cNvPr id="9"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52221" y="414020"/>
            <a:ext cx="1097280" cy="1097280"/>
          </a:xfrm>
          <a:prstGeom prst="rect">
            <a:avLst/>
          </a:prstGeom>
        </p:spPr>
      </p:pic>
    </p:spTree>
    <p:extLst>
      <p:ext uri="{BB962C8B-B14F-4D97-AF65-F5344CB8AC3E}">
        <p14:creationId xmlns:p14="http://schemas.microsoft.com/office/powerpoint/2010/main" val="264020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Blackboard">
            <a:extLst>
              <a:ext uri="{FF2B5EF4-FFF2-40B4-BE49-F238E27FC236}">
                <a16:creationId xmlns:a16="http://schemas.microsoft.com/office/drawing/2014/main" id="{A4298283-DDB8-4365-95A1-90935E16B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30860"/>
            <a:ext cx="1097280" cy="1097280"/>
          </a:xfrm>
          <a:prstGeom prst="rect">
            <a:avLst/>
          </a:prstGeom>
        </p:spPr>
      </p:pic>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2165532" y="158175"/>
            <a:ext cx="7346767" cy="1469965"/>
          </a:xfrm>
        </p:spPr>
        <p:txBody>
          <a:bodyPr anchor="ctr">
            <a:normAutofit/>
          </a:bodyPr>
          <a:lstStyle/>
          <a:p>
            <a:r>
              <a:rPr lang="en-US" dirty="0" smtClean="0">
                <a:latin typeface="Franklin Gothic Book" panose="020B0503020102020204" pitchFamily="34" charset="0"/>
                <a:cs typeface="Segoe UI" panose="020B0502040204020203" pitchFamily="34" charset="0"/>
              </a:rPr>
              <a:t>Finance Related Legislation</a:t>
            </a:r>
            <a:endParaRPr lang="en-US" dirty="0">
              <a:latin typeface="Franklin Gothic Book" panose="020B0503020102020204"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838200" y="1874719"/>
            <a:ext cx="6096000" cy="2292717"/>
          </a:xfrm>
        </p:spPr>
        <p:txBody>
          <a:bodyPr vert="horz" lIns="91440" tIns="45720" rIns="91440" bIns="45720" rtlCol="0" anchor="t">
            <a:normAutofit/>
          </a:bodyPr>
          <a:lstStyle/>
          <a:p>
            <a:r>
              <a:rPr lang="en-US" sz="1800" dirty="0" smtClean="0">
                <a:latin typeface="Segoe UI" panose="020B0502040204020203" pitchFamily="34" charset="0"/>
                <a:cs typeface="Segoe UI" panose="020B0502040204020203" pitchFamily="34" charset="0"/>
              </a:rPr>
              <a:t>Act 69 – Enhance Higher Ed Fiscal Accountability</a:t>
            </a:r>
          </a:p>
          <a:p>
            <a:r>
              <a:rPr lang="en-US" sz="1800" dirty="0" smtClean="0">
                <a:latin typeface="Segoe UI" panose="020B0502040204020203" pitchFamily="34" charset="0"/>
                <a:cs typeface="Segoe UI" panose="020B0502040204020203" pitchFamily="34" charset="0"/>
              </a:rPr>
              <a:t>Act 636 – Establishes procedures and funding requirements to create or amend state scholarships.</a:t>
            </a:r>
          </a:p>
          <a:p>
            <a:r>
              <a:rPr lang="en-US" sz="1800" dirty="0" smtClean="0">
                <a:latin typeface="Segoe UI" panose="020B0502040204020203" pitchFamily="34" charset="0"/>
                <a:cs typeface="Segoe UI" panose="020B0502040204020203" pitchFamily="34" charset="0"/>
              </a:rPr>
              <a:t>Act 997 – Establishes procedures for the request and release of American Rescue Plan Act funds.</a:t>
            </a:r>
            <a:endParaRPr lang="en-US" sz="180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pic>
        <p:nvPicPr>
          <p:cNvPr id="8" name="Graphic 7">
            <a:extLst>
              <a:ext uri="{FF2B5EF4-FFF2-40B4-BE49-F238E27FC236}">
                <a16:creationId xmlns:a16="http://schemas.microsoft.com/office/drawing/2014/main" id="{B6C7BDF7-D7AC-4209-A6A9-11B953F882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1489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2455379" y="197398"/>
            <a:ext cx="8568792" cy="1469965"/>
          </a:xfrm>
        </p:spPr>
        <p:txBody>
          <a:bodyPr anchor="ctr">
            <a:normAutofit/>
          </a:bodyPr>
          <a:lstStyle/>
          <a:p>
            <a:r>
              <a:rPr lang="en-US" dirty="0" smtClean="0">
                <a:latin typeface="Franklin Gothic Book" panose="020B0503020102020204" pitchFamily="34" charset="0"/>
                <a:cs typeface="Segoe UI" panose="020B0502040204020203" pitchFamily="34" charset="0"/>
              </a:rPr>
              <a:t>Legislation Affecting Reporting</a:t>
            </a:r>
            <a:endParaRPr lang="en-US" dirty="0">
              <a:latin typeface="Franklin Gothic Book" panose="020B050302010202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1036365" y="1667363"/>
            <a:ext cx="6182212" cy="4815630"/>
          </a:xfrm>
        </p:spPr>
        <p:txBody>
          <a:bodyPr vert="horz" lIns="91440" tIns="45720" rIns="91440" bIns="45720" rtlCol="0" anchor="t">
            <a:normAutofit/>
          </a:bodyPr>
          <a:lstStyle/>
          <a:p>
            <a:r>
              <a:rPr lang="en-US" sz="2000" dirty="0" smtClean="0">
                <a:latin typeface="Segoe UI" panose="020B0502040204020203" pitchFamily="34" charset="0"/>
                <a:cs typeface="Segoe UI" panose="020B0502040204020203" pitchFamily="34" charset="0"/>
              </a:rPr>
              <a:t>Act 80 – Simplifies reporting requirements for Challenge recipients to only include criteria used for determining eligibility.</a:t>
            </a:r>
          </a:p>
          <a:p>
            <a:r>
              <a:rPr lang="en-US" sz="2000" dirty="0" smtClean="0">
                <a:latin typeface="Segoe UI" panose="020B0502040204020203" pitchFamily="34" charset="0"/>
                <a:cs typeface="Segoe UI" panose="020B0502040204020203" pitchFamily="34" charset="0"/>
              </a:rPr>
              <a:t>Act 539 – Creates the Higher Education Consumer Guide Act.</a:t>
            </a:r>
          </a:p>
          <a:p>
            <a:r>
              <a:rPr lang="en-US" sz="2000" dirty="0" smtClean="0">
                <a:latin typeface="Segoe UI" panose="020B0502040204020203" pitchFamily="34" charset="0"/>
                <a:cs typeface="Segoe UI" panose="020B0502040204020203" pitchFamily="34" charset="0"/>
              </a:rPr>
              <a:t>Act 1066 – Requires reporting of certain information regarding cost of college and job opportunities on Arkansas Ready For Life.</a:t>
            </a:r>
            <a:endParaRPr lang="en-US" sz="2000" dirty="0">
              <a:latin typeface="Segoe UI" panose="020B0502040204020203" pitchFamily="34" charset="0"/>
              <a:cs typeface="Segoe UI" panose="020B0502040204020203" pitchFamily="34" charset="0"/>
            </a:endParaRPr>
          </a:p>
        </p:txBody>
      </p:sp>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6365" y="383740"/>
            <a:ext cx="1097280" cy="1097280"/>
          </a:xfrm>
          <a:prstGeom prst="rect">
            <a:avLst/>
          </a:prstGeom>
        </p:spPr>
      </p:pic>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2133644" y="365125"/>
            <a:ext cx="9220155" cy="1325563"/>
          </a:xfrm>
        </p:spPr>
        <p:txBody>
          <a:bodyPr anchor="ctr">
            <a:normAutofit/>
          </a:bodyPr>
          <a:lstStyle/>
          <a:p>
            <a:r>
              <a:rPr lang="en-US" dirty="0" smtClean="0">
                <a:latin typeface="Franklin Gothic Book" panose="020B0503020102020204" pitchFamily="34" charset="0"/>
                <a:cs typeface="Segoe UI" panose="020B0502040204020203" pitchFamily="34" charset="0"/>
              </a:rPr>
              <a:t>Federal Bills I’m Following</a:t>
            </a:r>
            <a:endParaRPr lang="en-US" dirty="0">
              <a:latin typeface="Franklin Gothic Book" panose="020B0503020102020204" pitchFamily="34" charset="0"/>
              <a:cs typeface="Segoe UI" panose="020B0502040204020203" pitchFamily="34" charset="0"/>
            </a:endParaRPr>
          </a:p>
        </p:txBody>
      </p:sp>
      <p:pic>
        <p:nvPicPr>
          <p:cNvPr id="5" name="Picture 4" descr="US Capitol Building Free Stock Photo - Public Domain Pictures"/>
          <p:cNvPicPr>
            <a:picLocks noChangeAspect="1"/>
          </p:cNvPicPr>
          <p:nvPr/>
        </p:nvPicPr>
        <p:blipFill>
          <a:blip r:embed="rId3" cstate="hqprint">
            <a:extLst>
              <a:ext uri="{BEBA8EAE-BF5A-486C-A8C5-ECC9F3942E4B}">
                <a14:imgProps xmlns:a14="http://schemas.microsoft.com/office/drawing/2010/main">
                  <a14:imgLayer r:embed="rId4">
                    <a14:imgEffect>
                      <a14:artisticCrisscrossEtching trans="34000"/>
                    </a14:imgEffect>
                  </a14:imgLayer>
                </a14:imgProps>
              </a:ext>
              <a:ext uri="{28A0092B-C50C-407E-A947-70E740481C1C}">
                <a14:useLocalDpi xmlns:a14="http://schemas.microsoft.com/office/drawing/2010/main" val="0"/>
              </a:ext>
            </a:extLst>
          </a:blip>
          <a:stretch>
            <a:fillRect/>
          </a:stretch>
        </p:blipFill>
        <p:spPr>
          <a:xfrm>
            <a:off x="7502933" y="2355351"/>
            <a:ext cx="4055495" cy="2709808"/>
          </a:xfrm>
          <a:prstGeom prst="rect">
            <a:avLst/>
          </a:prstGeom>
        </p:spPr>
      </p:pic>
      <p:pic>
        <p:nvPicPr>
          <p:cNvPr id="7" name="Picture 6" descr="US Capitol Building Free Stock Photo - Public Domain Pictures"/>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0831" y="365125"/>
            <a:ext cx="1362813" cy="910607"/>
          </a:xfrm>
          <a:prstGeom prst="rect">
            <a:avLst/>
          </a:prstGeom>
        </p:spPr>
      </p:pic>
      <p:sp>
        <p:nvSpPr>
          <p:cNvPr id="9" name="Content Placeholder 2">
            <a:extLst>
              <a:ext uri="{FF2B5EF4-FFF2-40B4-BE49-F238E27FC236}">
                <a16:creationId xmlns:a16="http://schemas.microsoft.com/office/drawing/2014/main" id="{31EFD88C-EC41-4850-9D1D-676D6AEE0358}"/>
              </a:ext>
            </a:extLst>
          </p:cNvPr>
          <p:cNvSpPr txBox="1">
            <a:spLocks/>
          </p:cNvSpPr>
          <p:nvPr/>
        </p:nvSpPr>
        <p:spPr>
          <a:xfrm>
            <a:off x="770831" y="1585169"/>
            <a:ext cx="6182212" cy="48156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Segoe UI" panose="020B0502040204020203" pitchFamily="34" charset="0"/>
                <a:cs typeface="Segoe UI" panose="020B0502040204020203" pitchFamily="34" charset="0"/>
              </a:rPr>
              <a:t>H.R.1 – For the People Act</a:t>
            </a:r>
          </a:p>
          <a:p>
            <a:r>
              <a:rPr lang="en-US" sz="2000" dirty="0" smtClean="0">
                <a:latin typeface="Segoe UI" panose="020B0502040204020203" pitchFamily="34" charset="0"/>
                <a:cs typeface="Segoe UI" panose="020B0502040204020203" pitchFamily="34" charset="0"/>
              </a:rPr>
              <a:t>S.1847 – ACCESS to Careers Act</a:t>
            </a:r>
          </a:p>
          <a:p>
            <a:r>
              <a:rPr lang="en-US" sz="2000" dirty="0" smtClean="0">
                <a:latin typeface="Segoe UI" panose="020B0502040204020203" pitchFamily="34" charset="0"/>
                <a:cs typeface="Segoe UI" panose="020B0502040204020203" pitchFamily="34" charset="0"/>
              </a:rPr>
              <a:t>S.839/H.R.2030 – College Transparency Act</a:t>
            </a:r>
          </a:p>
          <a:p>
            <a:r>
              <a:rPr lang="en-US" sz="2000" dirty="0" smtClean="0">
                <a:latin typeface="Segoe UI" panose="020B0502040204020203" pitchFamily="34" charset="0"/>
                <a:cs typeface="Segoe UI" panose="020B0502040204020203" pitchFamily="34" charset="0"/>
              </a:rPr>
              <a:t>S.2081/H.R.3946 – To Improve the Structure of the Federal Pell Grant Program</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727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58553"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25269" y="1004677"/>
            <a:ext cx="2648372" cy="2648372"/>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smtClean="0">
                <a:solidFill>
                  <a:srgbClr val="FFFFFF"/>
                </a:solidFill>
                <a:latin typeface="Franklin Gothic Book" panose="020B0503020102020204" pitchFamily="34" charset="0"/>
                <a:cs typeface="Segoe UI" panose="020B0502040204020203" pitchFamily="34" charset="0"/>
              </a:rPr>
              <a:t>Legislative Update Questions?</a:t>
            </a:r>
            <a:endParaRPr lang="en-US" sz="5400" dirty="0">
              <a:solidFill>
                <a:srgbClr val="FFFFFF"/>
              </a:solidFill>
              <a:latin typeface="Franklin Gothic Book" panose="020B0503020102020204"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smtClean="0">
                <a:solidFill>
                  <a:srgbClr val="E7E6E6"/>
                </a:solidFill>
                <a:latin typeface="Segoe UI" panose="020B0502040204020203" pitchFamily="34" charset="0"/>
                <a:cs typeface="Segoe UI" panose="020B0502040204020203" pitchFamily="34" charset="0"/>
              </a:rPr>
              <a:t>beth.stewart@adhe.edu</a:t>
            </a:r>
            <a:endParaRPr lang="en-US" sz="2000" dirty="0">
              <a:solidFill>
                <a:srgbClr val="E7E6E6"/>
              </a:solidFill>
              <a:latin typeface="Segoe UI" panose="020B0502040204020203" pitchFamily="34" charset="0"/>
              <a:cs typeface="Segoe UI" panose="020B0502040204020203" pitchFamily="34" charset="0"/>
            </a:endParaRPr>
          </a:p>
        </p:txBody>
      </p:sp>
      <p:pic>
        <p:nvPicPr>
          <p:cNvPr id="14"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543300" y="1231900"/>
            <a:ext cx="2184400" cy="2184400"/>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C7D9E6-B0D9-433E-BD46-EB60F64F4DA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1326</Words>
  <Application>Microsoft Office PowerPoint</Application>
  <PresentationFormat>Widescreen</PresentationFormat>
  <Paragraphs>107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Franklin Gothic Book</vt:lpstr>
      <vt:lpstr>Segoe UI</vt:lpstr>
      <vt:lpstr>Office Theme</vt:lpstr>
      <vt:lpstr>Legislative Update 2021</vt:lpstr>
      <vt:lpstr>General Assembly 2021</vt:lpstr>
      <vt:lpstr>Financial Aid Legislation</vt:lpstr>
      <vt:lpstr>Academic Related Legislation</vt:lpstr>
      <vt:lpstr>Finance Related Legislation</vt:lpstr>
      <vt:lpstr>Legislation Affecting Reporting</vt:lpstr>
      <vt:lpstr>Federal Bills I’m Following</vt:lpstr>
      <vt:lpstr>Legislative Update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2021-06-22T17:16:59Z</dcterms:created>
  <dcterms:modified xsi:type="dcterms:W3CDTF">2021-06-23T17:36:23Z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